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68" r:id="rId3"/>
    <p:sldId id="269" r:id="rId4"/>
    <p:sldId id="270" r:id="rId5"/>
    <p:sldId id="271" r:id="rId6"/>
    <p:sldId id="277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5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5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5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9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5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9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0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8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8441CB-A826-419F-8E7B-C621B0F150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2E1A9A-9DBF-4111-B52F-D57870256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60712B-8CE0-4E31-BFB9-339990629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432DD0A-E58F-46F4-96F0-B7320145EED9}"/>
              </a:ext>
            </a:extLst>
          </p:cNvPr>
          <p:cNvSpPr txBox="1">
            <a:spLocks/>
          </p:cNvSpPr>
          <p:nvPr/>
        </p:nvSpPr>
        <p:spPr>
          <a:xfrm>
            <a:off x="1695624" y="2138144"/>
            <a:ext cx="8800751" cy="2281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MAPAS DE APTITUD PARA LA FASE DE DIAGNÓSTICO TERRITORIAL </a:t>
            </a:r>
          </a:p>
        </p:txBody>
      </p:sp>
    </p:spTree>
    <p:extLst>
      <p:ext uri="{BB962C8B-B14F-4D97-AF65-F5344CB8AC3E}">
        <p14:creationId xmlns:p14="http://schemas.microsoft.com/office/powerpoint/2010/main" val="1749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D3E4C0-BF78-4C7D-836D-756D24423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DC6C9B-9B06-48D6-ACA9-D7EE61FDD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5CA9D4-7464-4C9C-9A6D-A129F0DEB1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3C1724-C3D3-49B7-B149-CF70DF5228DE}"/>
              </a:ext>
            </a:extLst>
          </p:cNvPr>
          <p:cNvSpPr txBox="1"/>
          <p:nvPr/>
        </p:nvSpPr>
        <p:spPr>
          <a:xfrm>
            <a:off x="381389" y="1459591"/>
            <a:ext cx="377351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Conservación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1BF22E-4F15-4F8A-A60A-AFD41FF48558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 smtClean="0">
                <a:solidFill>
                  <a:schemeClr val="tx1"/>
                </a:solidFill>
                <a:latin typeface="Calibri (cuerpo)"/>
              </a:rPr>
              <a:t>Definición </a:t>
            </a:r>
            <a:r>
              <a:rPr lang="es-MX" b="1" dirty="0">
                <a:solidFill>
                  <a:schemeClr val="tx1"/>
                </a:solidFill>
                <a:latin typeface="Calibri (cuerpo)"/>
              </a:rPr>
              <a:t>de atributos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V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Vegetación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S = Suelo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P = Pendiente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G =Geomorfología </a:t>
            </a:r>
            <a:endParaRPr lang="es-MX" sz="1600" dirty="0" smtClean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ES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Aptitud Conservación = V+S+P+G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2" name="61 Imagen" descr="Diapositiva39.EMF"/>
          <p:cNvPicPr/>
          <p:nvPr/>
        </p:nvPicPr>
        <p:blipFill rotWithShape="1">
          <a:blip r:embed="rId5" cstate="print"/>
          <a:srcRect l="16657" t="9728" r="13947" b="22956"/>
          <a:stretch/>
        </p:blipFill>
        <p:spPr>
          <a:xfrm>
            <a:off x="6572012" y="72192"/>
            <a:ext cx="5449583" cy="66868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381389" y="88152"/>
            <a:ext cx="5883442" cy="6654901"/>
            <a:chOff x="439152" y="104113"/>
            <a:chExt cx="5883442" cy="6654901"/>
          </a:xfrm>
        </p:grpSpPr>
        <p:pic>
          <p:nvPicPr>
            <p:cNvPr id="9" name="60 Imagen" descr="Diapositiva38.EMF"/>
            <p:cNvPicPr/>
            <p:nvPr/>
          </p:nvPicPr>
          <p:blipFill rotWithShape="1">
            <a:blip r:embed="rId6" cstate="print"/>
            <a:srcRect l="4071" t="5373" r="4033" b="21366"/>
            <a:stretch/>
          </p:blipFill>
          <p:spPr>
            <a:xfrm>
              <a:off x="439152" y="470861"/>
              <a:ext cx="5883442" cy="62881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1422644" y="104113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22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1CA5BC-45D3-42FF-AC5B-57BA300D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AC9256-4733-415D-8F25-FDE5C171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A159C0-266B-4E91-BE54-2D86034B8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2A4640-AABC-453A-9930-70741CB65A01}"/>
              </a:ext>
            </a:extLst>
          </p:cNvPr>
          <p:cNvSpPr txBox="1"/>
          <p:nvPr/>
        </p:nvSpPr>
        <p:spPr>
          <a:xfrm>
            <a:off x="381389" y="1459591"/>
            <a:ext cx="377351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Materiales Pétreos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4EE77BF-E9B7-401D-B2E8-E20D9B923118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G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Geología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S = Suelo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Paa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Polígonos de 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aprovechamientos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actuales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Acc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Accesibilidad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es-ES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Aptitud Materiales Pétreos = </a:t>
            </a: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G+S+Paa+Acc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2" name="64 Imagen" descr="Diapositiva42.EMF"/>
          <p:cNvPicPr>
            <a:picLocks noChangeAspect="1"/>
          </p:cNvPicPr>
          <p:nvPr/>
        </p:nvPicPr>
        <p:blipFill rotWithShape="1">
          <a:blip r:embed="rId5" cstate="print"/>
          <a:srcRect l="16546" t="8471" r="13168" b="24129"/>
          <a:stretch/>
        </p:blipFill>
        <p:spPr>
          <a:xfrm>
            <a:off x="6645337" y="51395"/>
            <a:ext cx="5283491" cy="67404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451469" y="157104"/>
            <a:ext cx="5985710" cy="6634720"/>
            <a:chOff x="451182" y="132121"/>
            <a:chExt cx="5985710" cy="6634720"/>
          </a:xfrm>
        </p:grpSpPr>
        <p:pic>
          <p:nvPicPr>
            <p:cNvPr id="9" name="63 Imagen" descr="Diapositiva41.EMF"/>
            <p:cNvPicPr/>
            <p:nvPr/>
          </p:nvPicPr>
          <p:blipFill rotWithShape="1">
            <a:blip r:embed="rId6" cstate="print"/>
            <a:srcRect l="4405" t="6295" r="5036" b="20277"/>
            <a:stretch/>
          </p:blipFill>
          <p:spPr>
            <a:xfrm>
              <a:off x="451182" y="535627"/>
              <a:ext cx="5985710" cy="62312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1485808" y="132121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792CA12-6CDD-4DC6-B465-7841A6AFB577}"/>
              </a:ext>
            </a:extLst>
          </p:cNvPr>
          <p:cNvSpPr txBox="1">
            <a:spLocks/>
          </p:cNvSpPr>
          <p:nvPr/>
        </p:nvSpPr>
        <p:spPr>
          <a:xfrm>
            <a:off x="686189" y="2004726"/>
            <a:ext cx="5230720" cy="429447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</a:rPr>
              <a:t>Análisis de aptitud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dirty="0">
                <a:solidFill>
                  <a:schemeClr val="tx1"/>
                </a:solidFill>
              </a:rPr>
              <a:t>Evaluación de las características del terreno para favorecer los distintos intereses sectoriales y diseñar, a partir de esto, un patrón de ocupación del territorio que segregue las actividades incompatibles, para resolver o prevenir los conflictos ambientales entre los grupos involucrados (SEMARNAT, 2006).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dirty="0">
                <a:solidFill>
                  <a:schemeClr val="tx1"/>
                </a:solidFill>
              </a:rPr>
              <a:t>Los análisis de aptitud de uso de suelo deben proveer información para seleccionar usos del suelo que reduzcan conflictos ambientales intersectoriales.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A3DCC1-773E-40E5-8248-FF1F3352BA2C}"/>
              </a:ext>
            </a:extLst>
          </p:cNvPr>
          <p:cNvSpPr txBox="1"/>
          <p:nvPr/>
        </p:nvSpPr>
        <p:spPr>
          <a:xfrm>
            <a:off x="897698" y="1332850"/>
            <a:ext cx="501380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INTRODUCCIÓN</a:t>
            </a:r>
          </a:p>
        </p:txBody>
      </p:sp>
      <p:pic>
        <p:nvPicPr>
          <p:cNvPr id="9" name="Picture 2" descr="▷Todo Sobre el Cambio De Uso de Suelo en CDMX - IK">
            <a:extLst>
              <a:ext uri="{FF2B5EF4-FFF2-40B4-BE49-F238E27FC236}">
                <a16:creationId xmlns:a16="http://schemas.microsoft.com/office/drawing/2014/main" id="{435D979E-348C-424C-B2E9-E439FD977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 bwMode="auto">
          <a:xfrm>
            <a:off x="6280498" y="1838682"/>
            <a:ext cx="5148104" cy="33944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8E1208-DD3D-46BB-8D16-1342FA7DF5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A4FE7B-1121-4CAA-B09A-E958177E4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5B0EFA-2EFF-44B7-8759-04BFC7AC4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ECCB01-9B8F-4E09-8242-A5E983490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0526D3-DDA6-4EF0-A782-FA262B463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FC2E25-75EC-4D5F-A8D6-D0732A073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6D12FA-1726-4977-87C2-70B9B658DB66}"/>
              </a:ext>
            </a:extLst>
          </p:cNvPr>
          <p:cNvSpPr txBox="1">
            <a:spLocks/>
          </p:cNvSpPr>
          <p:nvPr/>
        </p:nvSpPr>
        <p:spPr>
          <a:xfrm>
            <a:off x="686188" y="2300722"/>
            <a:ext cx="6580885" cy="344235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ES_tradnl" sz="2400" dirty="0">
                <a:solidFill>
                  <a:schemeClr val="tx1"/>
                </a:solidFill>
                <a:effectLst/>
                <a:latin typeface="Calibri (cuerpo)"/>
                <a:ea typeface="Calibri" panose="020F0502020204030204" pitchFamily="34" charset="0"/>
              </a:rPr>
              <a:t>En el municipio de Gómez Palacio las actividades productivas se rigen principalmente por los sectores agrícola, ganadero, industrial, materiales pétreos, recursos naturales y desarrollo urbano destacándose por su importancia en el desarrollo económico y por la búsqueda del uso sustentable de los recursos con los que cuenta el municipio. </a:t>
            </a:r>
            <a:endParaRPr lang="es-MX" dirty="0">
              <a:solidFill>
                <a:schemeClr val="tx1"/>
              </a:solidFill>
              <a:latin typeface="Calibri (cuerpo)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9C3A497-DF7B-403E-9221-C659B28F7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37767"/>
              </p:ext>
            </p:extLst>
          </p:nvPr>
        </p:nvGraphicFramePr>
        <p:xfrm>
          <a:off x="8117309" y="2390961"/>
          <a:ext cx="2614862" cy="3281931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614862">
                  <a:extLst>
                    <a:ext uri="{9D8B030D-6E8A-4147-A177-3AD203B41FA5}">
                      <a16:colId xmlns:a16="http://schemas.microsoft.com/office/drawing/2014/main" val="1954712615"/>
                    </a:ext>
                  </a:extLst>
                </a:gridCol>
              </a:tblGrid>
              <a:tr h="4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Agricultura de Riego</a:t>
                      </a:r>
                      <a:endParaRPr lang="es-MX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054056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Pecuaria Extensiva</a:t>
                      </a:r>
                      <a:endParaRPr lang="es-MX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739935"/>
                  </a:ext>
                </a:extLst>
              </a:tr>
              <a:tr h="40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Pecuaria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Intensiva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93990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Materiales Pétreos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87860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Industria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32791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Conservación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503844"/>
                  </a:ext>
                </a:extLst>
              </a:tr>
              <a:tr h="42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Desarrollo Urbano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038094"/>
                  </a:ext>
                </a:extLst>
              </a:tr>
              <a:tr h="375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Recursos Naturales 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6876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9E2C892-751B-480A-A422-FA5244D55587}"/>
              </a:ext>
            </a:extLst>
          </p:cNvPr>
          <p:cNvSpPr txBox="1"/>
          <p:nvPr/>
        </p:nvSpPr>
        <p:spPr>
          <a:xfrm>
            <a:off x="7759782" y="1967652"/>
            <a:ext cx="4163910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MX" sz="1400" b="1" dirty="0">
                <a:effectLst/>
                <a:latin typeface="Tahoma" panose="020B0604030504040204" pitchFamily="34" charset="0"/>
                <a:ea typeface="Batang" panose="020B0503020000020004" pitchFamily="18" charset="-127"/>
                <a:cs typeface="Tahoma" panose="020B0604030504040204" pitchFamily="34" charset="0"/>
              </a:rPr>
              <a:t>Cuadro </a:t>
            </a:r>
            <a:r>
              <a:rPr lang="es-MX" sz="1400" b="1" dirty="0">
                <a:latin typeface="Tahoma" panose="020B0604030504040204" pitchFamily="34" charset="0"/>
                <a:ea typeface="Batang" panose="020B0503020000020004" pitchFamily="18" charset="-127"/>
                <a:cs typeface="Tahoma" panose="020B0604030504040204" pitchFamily="34" charset="0"/>
              </a:rPr>
              <a:t>1</a:t>
            </a:r>
            <a:r>
              <a:rPr lang="es-MX" sz="1400" b="1" dirty="0">
                <a:effectLst/>
                <a:latin typeface="Tahoma" panose="020B0604030504040204" pitchFamily="34" charset="0"/>
                <a:ea typeface="Batang" panose="020B0503020000020004" pitchFamily="18" charset="-127"/>
                <a:cs typeface="Tahoma" panose="020B0604030504040204" pitchFamily="34" charset="0"/>
              </a:rPr>
              <a:t>. </a:t>
            </a:r>
            <a:r>
              <a:rPr lang="es-MX" sz="1400" b="1" dirty="0" smtClean="0">
                <a:effectLst/>
                <a:latin typeface="Tahoma" panose="020B0604030504040204" pitchFamily="34" charset="0"/>
                <a:ea typeface="Batang" panose="020B0503020000020004" pitchFamily="18" charset="-127"/>
                <a:cs typeface="Tahoma" panose="020B0604030504040204" pitchFamily="34" charset="0"/>
              </a:rPr>
              <a:t>Sectores </a:t>
            </a:r>
            <a:r>
              <a:rPr lang="es-MX" sz="1600" b="1" dirty="0" smtClean="0">
                <a:latin typeface="Tahoma" panose="020B0604030504040204" pitchFamily="34" charset="0"/>
                <a:ea typeface="Batang" panose="020B0503020000020004" pitchFamily="18" charset="-127"/>
                <a:cs typeface="Tahoma" panose="020B0604030504040204" pitchFamily="34" charset="0"/>
              </a:rPr>
              <a:t>Identificados.</a:t>
            </a:r>
            <a:endParaRPr lang="es-MX" sz="1600" b="1" dirty="0">
              <a:effectLst/>
              <a:latin typeface="Tahoma" panose="020B0604030504040204" pitchFamily="34" charset="0"/>
              <a:ea typeface="Batang" panose="020B0503020000020004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5F3243-6681-4D94-B9AF-507C87D3F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1DD8C3-BC93-4766-9821-49ADE92B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1A2EA9-CE86-47BE-B692-5D4393D0A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765505-B31B-4A05-9346-9C60B03D1944}"/>
              </a:ext>
            </a:extLst>
          </p:cNvPr>
          <p:cNvSpPr txBox="1"/>
          <p:nvPr/>
        </p:nvSpPr>
        <p:spPr>
          <a:xfrm>
            <a:off x="381389" y="1459591"/>
            <a:ext cx="377351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Agrícola de Riego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F091CB3-D347-41FC-831C-BE74F2E0053B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08641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Rs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Riesgo de salinidad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 = Abatimiento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Cr = Canales de riego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G = Geología 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Ac = Accesibilidad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P = Pendiente</a:t>
            </a: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Ts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Textura del 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suelo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endParaRPr lang="es-ES" sz="1600" dirty="0" smtClean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r>
              <a:rPr lang="es-ES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Agricultura de riego = </a:t>
            </a: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Rs+A+Cr+G+Ac+P+Ts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spcBef>
                <a:spcPts val="600"/>
              </a:spcBef>
              <a:buFont typeface="Calibri" panose="020F0502020204030204" pitchFamily="34" charset="0"/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0" name="41 Imagen" descr="Diapositiva21.EMF"/>
          <p:cNvPicPr/>
          <p:nvPr/>
        </p:nvPicPr>
        <p:blipFill rotWithShape="1">
          <a:blip r:embed="rId5" cstate="print"/>
          <a:srcRect l="15209" t="5373" r="14282" b="21533"/>
          <a:stretch/>
        </p:blipFill>
        <p:spPr>
          <a:xfrm>
            <a:off x="6204405" y="118619"/>
            <a:ext cx="5372031" cy="66671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upo 10"/>
          <p:cNvGrpSpPr/>
          <p:nvPr/>
        </p:nvGrpSpPr>
        <p:grpSpPr>
          <a:xfrm>
            <a:off x="346444" y="86797"/>
            <a:ext cx="5599613" cy="6699014"/>
            <a:chOff x="975361" y="86797"/>
            <a:chExt cx="4902926" cy="5692955"/>
          </a:xfrm>
          <a:solidFill>
            <a:schemeClr val="bg1"/>
          </a:solidFill>
        </p:grpSpPr>
        <p:pic>
          <p:nvPicPr>
            <p:cNvPr id="9" name="40 Imagen" descr="Diapositiva20.EMF"/>
            <p:cNvPicPr/>
            <p:nvPr/>
          </p:nvPicPr>
          <p:blipFill rotWithShape="1">
            <a:blip r:embed="rId6" cstate="print"/>
            <a:srcRect l="4851" t="5306" r="4366" b="20395"/>
            <a:stretch/>
          </p:blipFill>
          <p:spPr>
            <a:xfrm>
              <a:off x="975361" y="524478"/>
              <a:ext cx="4902926" cy="52552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7" name="Rectángulo 6"/>
            <p:cNvSpPr/>
            <p:nvPr/>
          </p:nvSpPr>
          <p:spPr>
            <a:xfrm>
              <a:off x="1616072" y="86797"/>
              <a:ext cx="3429183" cy="3138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s-MX" b="1" dirty="0" smtClean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0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AE0D8F-C38E-4F4E-8DE7-4F8A517D5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6FF6D2-D2E0-4D3C-895D-683848AB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C253CB-53FC-4321-98D2-EBD9E8A08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6BB0460-832B-4B6E-82AD-077388000046}"/>
              </a:ext>
            </a:extLst>
          </p:cNvPr>
          <p:cNvSpPr txBox="1"/>
          <p:nvPr/>
        </p:nvSpPr>
        <p:spPr>
          <a:xfrm>
            <a:off x="381389" y="1413550"/>
            <a:ext cx="521419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Pecuaria </a:t>
            </a:r>
            <a:r>
              <a:rPr lang="es-MX" sz="2400" b="1" i="1" dirty="0" smtClean="0"/>
              <a:t>Intensiva</a:t>
            </a:r>
            <a:endParaRPr lang="es-MX" sz="2400" b="1" i="1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62B4526-2220-4C6E-923F-326B2C5D736A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7" name="45 Imagen" descr="Diapositiva24.EMF"/>
          <p:cNvPicPr/>
          <p:nvPr/>
        </p:nvPicPr>
        <p:blipFill rotWithShape="1">
          <a:blip r:embed="rId5" cstate="print"/>
          <a:srcRect l="15260" t="7693" r="12668" b="23687"/>
          <a:stretch/>
        </p:blipFill>
        <p:spPr>
          <a:xfrm>
            <a:off x="6462689" y="87684"/>
            <a:ext cx="5410154" cy="669167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15611"/>
              </p:ext>
            </p:extLst>
          </p:nvPr>
        </p:nvGraphicFramePr>
        <p:xfrm>
          <a:off x="492954" y="2399323"/>
          <a:ext cx="5489575" cy="1967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1513530262"/>
                    </a:ext>
                  </a:extLst>
                </a:gridCol>
                <a:gridCol w="4700905">
                  <a:extLst>
                    <a:ext uri="{9D8B030D-6E8A-4147-A177-3AD203B41FA5}">
                      <a16:colId xmlns:a16="http://schemas.microsoft.com/office/drawing/2014/main" val="1750300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Ab=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Abatimiento del acuífero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359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solidFill>
                            <a:schemeClr val="tx1"/>
                          </a:solidFill>
                          <a:effectLst/>
                        </a:rPr>
                        <a:t>Pp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Pozos pecuarios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solidFill>
                            <a:schemeClr val="tx1"/>
                          </a:solidFill>
                          <a:effectLst/>
                        </a:rPr>
                        <a:t>Aa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Aptitud agrícola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366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Re=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Red eléctrica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18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Ac=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Accesibilidad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099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</a:rPr>
                        <a:t>Tt=</a:t>
                      </a:r>
                      <a:endParaRPr lang="es-MX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Tenencia de la tierra 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95537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374670" y="4966234"/>
            <a:ext cx="508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latin typeface="Calibri (cuerpo)"/>
              </a:rPr>
              <a:t>FÓRMULA:</a:t>
            </a:r>
          </a:p>
          <a:p>
            <a:pPr algn="just"/>
            <a:r>
              <a:rPr lang="es-MX" dirty="0" smtClean="0">
                <a:latin typeface="Calibri (cuerpo)"/>
              </a:rPr>
              <a:t>Aptitud </a:t>
            </a:r>
            <a:r>
              <a:rPr lang="es-MX" dirty="0">
                <a:latin typeface="Calibri (cuerpo)"/>
              </a:rPr>
              <a:t>Pecuario Intensiva= </a:t>
            </a:r>
            <a:r>
              <a:rPr lang="es-MX" dirty="0" err="1" smtClean="0"/>
              <a:t>Ab+Pp+Aa+Re+Ac+Tt</a:t>
            </a:r>
            <a:r>
              <a:rPr lang="es-MX" dirty="0" smtClean="0"/>
              <a:t> </a:t>
            </a:r>
            <a:endParaRPr lang="es-MX" dirty="0"/>
          </a:p>
        </p:txBody>
      </p:sp>
      <p:grpSp>
        <p:nvGrpSpPr>
          <p:cNvPr id="10" name="Grupo 9"/>
          <p:cNvGrpSpPr/>
          <p:nvPr/>
        </p:nvGrpSpPr>
        <p:grpSpPr>
          <a:xfrm>
            <a:off x="445372" y="202287"/>
            <a:ext cx="5451874" cy="6577076"/>
            <a:chOff x="594636" y="196341"/>
            <a:chExt cx="5451874" cy="6577076"/>
          </a:xfrm>
        </p:grpSpPr>
        <p:pic>
          <p:nvPicPr>
            <p:cNvPr id="14" name="43 Imagen" descr="Diapositiva23.EMF"/>
            <p:cNvPicPr/>
            <p:nvPr/>
          </p:nvPicPr>
          <p:blipFill rotWithShape="1">
            <a:blip r:embed="rId6" cstate="print"/>
            <a:srcRect l="4205" t="5306" r="4044" b="20759"/>
            <a:stretch/>
          </p:blipFill>
          <p:spPr>
            <a:xfrm>
              <a:off x="594636" y="553675"/>
              <a:ext cx="5451874" cy="62197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ángulo 7"/>
            <p:cNvSpPr/>
            <p:nvPr/>
          </p:nvSpPr>
          <p:spPr>
            <a:xfrm>
              <a:off x="1328939" y="196341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 smtClean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6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AE0D8F-C38E-4F4E-8DE7-4F8A517D5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6FF6D2-D2E0-4D3C-895D-683848AB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C253CB-53FC-4321-98D2-EBD9E8A08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6BB0460-832B-4B6E-82AD-077388000046}"/>
              </a:ext>
            </a:extLst>
          </p:cNvPr>
          <p:cNvSpPr txBox="1"/>
          <p:nvPr/>
        </p:nvSpPr>
        <p:spPr>
          <a:xfrm>
            <a:off x="381389" y="1413550"/>
            <a:ext cx="521419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Pecuaria </a:t>
            </a:r>
            <a:r>
              <a:rPr lang="es-MX" sz="2400" b="1" i="1" dirty="0" smtClean="0"/>
              <a:t>Extensiva</a:t>
            </a:r>
            <a:endParaRPr lang="es-MX" sz="2400" b="1" i="1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62B4526-2220-4C6E-923F-326B2C5D736A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V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Vegetación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P = Pendiente</a:t>
            </a:r>
          </a:p>
          <a:p>
            <a:pPr marL="0" indent="0" algn="just"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Tt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Tenencia de la tierra </a:t>
            </a:r>
            <a:endParaRPr lang="es-MX" sz="1600" dirty="0" smtClean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endParaRPr lang="es-ES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Aptitud Pecuario Intensiva= </a:t>
            </a: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V+P+Tt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8" name="48 Imagen" descr="Diapositiva27.EMF"/>
          <p:cNvPicPr/>
          <p:nvPr/>
        </p:nvPicPr>
        <p:blipFill rotWithShape="1">
          <a:blip r:embed="rId5" cstate="print"/>
          <a:srcRect l="16176" t="11133" r="14612" b="23171"/>
          <a:stretch/>
        </p:blipFill>
        <p:spPr>
          <a:xfrm>
            <a:off x="6639867" y="112930"/>
            <a:ext cx="5408591" cy="669167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388607" y="202295"/>
            <a:ext cx="5820771" cy="6602314"/>
            <a:chOff x="433137" y="202295"/>
            <a:chExt cx="5820771" cy="6602314"/>
          </a:xfrm>
        </p:grpSpPr>
        <p:pic>
          <p:nvPicPr>
            <p:cNvPr id="13" name="47 Imagen" descr="Diapositiva26.EMF"/>
            <p:cNvPicPr/>
            <p:nvPr/>
          </p:nvPicPr>
          <p:blipFill rotWithShape="1">
            <a:blip r:embed="rId6" cstate="print"/>
            <a:srcRect l="4072" t="6043" r="7040" b="21868"/>
            <a:stretch/>
          </p:blipFill>
          <p:spPr>
            <a:xfrm>
              <a:off x="433137" y="553674"/>
              <a:ext cx="5820771" cy="62509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ángulo 6"/>
            <p:cNvSpPr/>
            <p:nvPr/>
          </p:nvSpPr>
          <p:spPr>
            <a:xfrm>
              <a:off x="1385293" y="202295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1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85E5A5-5F0F-4D8B-AC73-E718380B5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B24521-5F82-45E0-B93A-F90C65D7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B9BEDE-A09B-47A8-926C-6E266F10C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3AD0C0-11F8-4CA7-866A-F08F391C7519}"/>
              </a:ext>
            </a:extLst>
          </p:cNvPr>
          <p:cNvSpPr txBox="1"/>
          <p:nvPr/>
        </p:nvSpPr>
        <p:spPr>
          <a:xfrm>
            <a:off x="381389" y="1459591"/>
            <a:ext cx="377351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Industrial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B904097-6369-43CD-868B-36946DAF64CE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Acc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Accesibilidad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Pdu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Polígonos de desarrollo urbano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D = Ductos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F = Fallas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Tt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Tenencia de la tierra </a:t>
            </a:r>
            <a:endParaRPr lang="es-MX" sz="1600" dirty="0" smtClean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ES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Aptitud Industrial= </a:t>
            </a: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Acc+Pdu+D+F+Tt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2" name="52 Imagen" descr="Diapositiva30.EMF"/>
          <p:cNvPicPr>
            <a:picLocks noChangeAspect="1"/>
          </p:cNvPicPr>
          <p:nvPr/>
        </p:nvPicPr>
        <p:blipFill rotWithShape="1">
          <a:blip r:embed="rId5" cstate="print"/>
          <a:srcRect l="17437" t="10398" r="14838" b="24044"/>
          <a:stretch/>
        </p:blipFill>
        <p:spPr>
          <a:xfrm>
            <a:off x="6787818" y="68094"/>
            <a:ext cx="5233736" cy="67401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431524" y="92043"/>
            <a:ext cx="5806239" cy="6692258"/>
            <a:chOff x="824163" y="115993"/>
            <a:chExt cx="5806239" cy="6692258"/>
          </a:xfrm>
        </p:grpSpPr>
        <p:pic>
          <p:nvPicPr>
            <p:cNvPr id="9" name="50 Imagen" descr="Diapositiva29.EMF"/>
            <p:cNvPicPr/>
            <p:nvPr/>
          </p:nvPicPr>
          <p:blipFill rotWithShape="1">
            <a:blip r:embed="rId6" cstate="print"/>
            <a:srcRect l="3958" t="6629" r="4367" b="21700"/>
            <a:stretch/>
          </p:blipFill>
          <p:spPr>
            <a:xfrm>
              <a:off x="824163" y="470861"/>
              <a:ext cx="5806239" cy="63373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1965844" y="115993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A415B4-7990-4592-950D-B38397691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816049C-E0A6-4CB5-8480-D7377192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9D9FC0-4B4D-4FFD-BC12-A0B2934B3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CD209D-E333-44FA-8B0A-3A6E7501A421}"/>
              </a:ext>
            </a:extLst>
          </p:cNvPr>
          <p:cNvSpPr txBox="1"/>
          <p:nvPr/>
        </p:nvSpPr>
        <p:spPr>
          <a:xfrm>
            <a:off x="381389" y="1459591"/>
            <a:ext cx="377351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Desarrollo Urbano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E028A74-38D3-4032-B4F0-B5502C522E0A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Pdu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Polígonos de desarrollo urbano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Us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Uso de suelo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P = Pendientes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Tt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Tenencia de la tierra </a:t>
            </a:r>
            <a:endParaRPr lang="es-MX" sz="1600" dirty="0" smtClean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ES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Aptitud Desarrollo Urbano = </a:t>
            </a:r>
            <a:r>
              <a:rPr lang="es-MX" sz="1600" dirty="0" err="1" smtClean="0">
                <a:solidFill>
                  <a:schemeClr val="tx1"/>
                </a:solidFill>
                <a:latin typeface="Calibri (cuerpo)"/>
              </a:rPr>
              <a:t>Pdu+Us+P+Tt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2" name="55 Imagen" descr="Diapositiva33.EMF"/>
          <p:cNvPicPr>
            <a:picLocks noChangeAspect="1"/>
          </p:cNvPicPr>
          <p:nvPr/>
        </p:nvPicPr>
        <p:blipFill rotWithShape="1">
          <a:blip r:embed="rId5" cstate="print"/>
          <a:srcRect l="17326" t="10063" r="13612" b="22789"/>
          <a:stretch/>
        </p:blipFill>
        <p:spPr>
          <a:xfrm>
            <a:off x="6749717" y="66176"/>
            <a:ext cx="5233736" cy="67700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420431" y="66176"/>
            <a:ext cx="5949018" cy="6768912"/>
            <a:chOff x="595563" y="67355"/>
            <a:chExt cx="5949018" cy="6768912"/>
          </a:xfrm>
        </p:grpSpPr>
        <p:pic>
          <p:nvPicPr>
            <p:cNvPr id="9" name="54 Imagen" descr="Diapositiva32.EMF"/>
            <p:cNvPicPr/>
            <p:nvPr/>
          </p:nvPicPr>
          <p:blipFill rotWithShape="1">
            <a:blip r:embed="rId6" cstate="print"/>
            <a:srcRect l="3847" t="6211" r="4033" b="23124"/>
            <a:stretch/>
          </p:blipFill>
          <p:spPr>
            <a:xfrm>
              <a:off x="595563" y="409074"/>
              <a:ext cx="5949018" cy="6427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1611843" y="67355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2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BAF5A7-2B4C-486E-9131-AEDC8AAD9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775" r="7469" b="15102"/>
          <a:stretch/>
        </p:blipFill>
        <p:spPr>
          <a:xfrm>
            <a:off x="9496338" y="470861"/>
            <a:ext cx="1115910" cy="7502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BE23B7-3025-42F1-8A1B-C864C706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09" y="553674"/>
            <a:ext cx="1879161" cy="593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27140C-6849-49D1-9358-697E86AB8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8" b="29994"/>
          <a:stretch/>
        </p:blipFill>
        <p:spPr>
          <a:xfrm>
            <a:off x="897699" y="470861"/>
            <a:ext cx="2868958" cy="77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8406CA-A681-4B56-8D4C-9D1FC5745D37}"/>
              </a:ext>
            </a:extLst>
          </p:cNvPr>
          <p:cNvSpPr txBox="1"/>
          <p:nvPr/>
        </p:nvSpPr>
        <p:spPr>
          <a:xfrm>
            <a:off x="381389" y="1459591"/>
            <a:ext cx="377351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i="1" dirty="0"/>
              <a:t>Aptitud Recursos Naturales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B40332A-D6D1-49BB-B3D8-2E25305A6B09}"/>
              </a:ext>
            </a:extLst>
          </p:cNvPr>
          <p:cNvSpPr txBox="1">
            <a:spLocks/>
          </p:cNvSpPr>
          <p:nvPr/>
        </p:nvSpPr>
        <p:spPr>
          <a:xfrm>
            <a:off x="381389" y="1989605"/>
            <a:ext cx="5397500" cy="43147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s-MX" b="1" dirty="0">
                <a:solidFill>
                  <a:schemeClr val="tx1"/>
                </a:solidFill>
                <a:latin typeface="Calibri (cuerpo)"/>
              </a:rPr>
              <a:t>Definición de atributos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V 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= Tipo de vegetación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T = Topoformas 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Ts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Tipos de suelo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Acc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Accesibilidad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Tt</a:t>
            </a:r>
            <a:r>
              <a:rPr lang="es-MX" sz="1600" dirty="0">
                <a:solidFill>
                  <a:schemeClr val="tx1"/>
                </a:solidFill>
                <a:latin typeface="Calibri (cuerpo)"/>
              </a:rPr>
              <a:t> = Tenencia de la </a:t>
            </a: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tierra</a:t>
            </a:r>
          </a:p>
          <a:p>
            <a:pPr marL="0" indent="0" algn="just">
              <a:buNone/>
            </a:pPr>
            <a:endParaRPr lang="es-MX" sz="1600" dirty="0" smtClean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 (cuerpo)"/>
              </a:rPr>
              <a:t>FÓRMULA: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None/>
            </a:pPr>
            <a:r>
              <a:rPr lang="es-MX" sz="1600" dirty="0">
                <a:solidFill>
                  <a:schemeClr val="tx1"/>
                </a:solidFill>
                <a:latin typeface="Calibri (cuerpo)"/>
              </a:rPr>
              <a:t>Aptitud Recursos Naturales = </a:t>
            </a:r>
            <a:r>
              <a:rPr lang="es-MX" sz="1600" dirty="0" err="1">
                <a:solidFill>
                  <a:schemeClr val="tx1"/>
                </a:solidFill>
                <a:latin typeface="Calibri (cuerpo)"/>
              </a:rPr>
              <a:t>V+T+Ts+Acc+Tt</a:t>
            </a:r>
            <a:endParaRPr lang="es-MX" sz="1600" dirty="0">
              <a:solidFill>
                <a:schemeClr val="tx1"/>
              </a:solidFill>
              <a:latin typeface="Calibri (cuerpo)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s-MX" sz="1600" dirty="0">
              <a:solidFill>
                <a:schemeClr val="tx1"/>
              </a:solidFill>
              <a:latin typeface="Calibri (cuerpo)"/>
            </a:endParaRPr>
          </a:p>
        </p:txBody>
      </p:sp>
      <p:pic>
        <p:nvPicPr>
          <p:cNvPr id="12" name="58 Imagen" descr="Diapositiva36.EMF"/>
          <p:cNvPicPr>
            <a:picLocks noChangeAspect="1"/>
          </p:cNvPicPr>
          <p:nvPr/>
        </p:nvPicPr>
        <p:blipFill rotWithShape="1">
          <a:blip r:embed="rId5" cstate="print"/>
          <a:srcRect l="16100" t="7299" r="13390" b="23459"/>
          <a:stretch/>
        </p:blipFill>
        <p:spPr>
          <a:xfrm>
            <a:off x="6699481" y="54144"/>
            <a:ext cx="5156534" cy="67368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466972" y="142936"/>
            <a:ext cx="5617401" cy="6648103"/>
            <a:chOff x="897699" y="142936"/>
            <a:chExt cx="5617401" cy="6648103"/>
          </a:xfrm>
        </p:grpSpPr>
        <p:pic>
          <p:nvPicPr>
            <p:cNvPr id="9" name="57 Imagen" descr="Diapositiva35.EMF"/>
            <p:cNvPicPr/>
            <p:nvPr/>
          </p:nvPicPr>
          <p:blipFill rotWithShape="1">
            <a:blip r:embed="rId6" cstate="print"/>
            <a:srcRect l="3848" t="6713" r="4813" b="20528"/>
            <a:stretch/>
          </p:blipFill>
          <p:spPr>
            <a:xfrm>
              <a:off x="897699" y="553674"/>
              <a:ext cx="5617401" cy="6237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1748170" y="142936"/>
              <a:ext cx="391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latin typeface="Calibri (cuerpo)"/>
                </a:rPr>
                <a:t>Diagrama multicriterio del modelo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54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92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1880</TotalTime>
  <Words>446</Words>
  <Application>Microsoft Office PowerPoint</Application>
  <PresentationFormat>Panorámica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Batang</vt:lpstr>
      <vt:lpstr>Calibri</vt:lpstr>
      <vt:lpstr>Calibri (cuerpo)</vt:lpstr>
      <vt:lpstr>Calibri Light</vt:lpstr>
      <vt:lpstr>Tahoma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ECO-DAVID</dc:creator>
  <cp:lastModifiedBy>OE_DELL</cp:lastModifiedBy>
  <cp:revision>78</cp:revision>
  <dcterms:created xsi:type="dcterms:W3CDTF">2021-09-10T17:44:54Z</dcterms:created>
  <dcterms:modified xsi:type="dcterms:W3CDTF">2022-04-28T18:08:46Z</dcterms:modified>
</cp:coreProperties>
</file>